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custDataLst>
    <p:tags r:id="rId1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00FFFF"/>
    <a:srgbClr val="CCFF33"/>
    <a:srgbClr val="FF3300"/>
    <a:srgbClr val="FFFF00"/>
    <a:srgbClr val="00FF00"/>
    <a:srgbClr val="0033CC"/>
    <a:srgbClr val="FFCC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770" autoAdjust="0"/>
    <p:restoredTop sz="92628" autoAdjust="0"/>
  </p:normalViewPr>
  <p:slideViewPr>
    <p:cSldViewPr>
      <p:cViewPr varScale="1">
        <p:scale>
          <a:sx n="67" d="100"/>
          <a:sy n="67" d="100"/>
        </p:scale>
        <p:origin x="-60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7A67F8-DB8D-42E9-899A-D57B872242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D1239F-1DDD-4C8F-B99F-9928A2A063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1AC1F8-BB10-499D-B64D-A35B20016A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1D8246-09C2-4F6F-A93D-F4E04195B6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9369F2-6E52-4FBA-A5E9-CE7A8259DC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FC20F9-5F27-401A-98C4-93025EBE69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DE4937-D9BC-419D-8309-A30F0259A3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641E1E-CE18-46CD-8631-E2388C15BC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B76564-0BE0-4D68-890D-CE00708D83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66081-B9CE-4F77-8784-DEFDA71A1CD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0A40E3-F62B-4926-8B01-9F55336115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00"/>
            </a:gs>
            <a:gs pos="50000">
              <a:schemeClr val="bg1"/>
            </a:gs>
            <a:gs pos="100000">
              <a:srgbClr val="FFF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27D58D9-C63C-41D7-A0A2-E4E18A50A1D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truo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228600"/>
            <a:ext cx="1330390" cy="13169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1676400" y="381000"/>
            <a:ext cx="7239000" cy="107721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PHÒNG GD&amp;ĐT  QUẬN LONG BIÊN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TRƯỜNG TIỂU HỌC ÁI MỘ 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4800" y="1981200"/>
            <a:ext cx="8534400" cy="304698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MÔN: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Tập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đọc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Tiết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: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265  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–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Tuần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: 34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BÀI: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Tiếng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cười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là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liều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thuốc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bổ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GV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Thực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hiện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: </a:t>
            </a:r>
            <a:r>
              <a:rPr lang="en-US" sz="32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Nguyễn</a:t>
            </a:r>
            <a:r>
              <a:rPr lang="en-US" sz="32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Thị</a:t>
            </a:r>
            <a:r>
              <a:rPr lang="en-US" sz="32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Thu </a:t>
            </a:r>
            <a:r>
              <a:rPr lang="en-US" sz="32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Lan</a:t>
            </a:r>
            <a:endParaRPr lang="en-US" sz="32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 descr="Large checker board"/>
          <p:cNvSpPr txBox="1">
            <a:spLocks noChangeArrowheads="1"/>
          </p:cNvSpPr>
          <p:nvPr/>
        </p:nvSpPr>
        <p:spPr bwMode="auto">
          <a:xfrm>
            <a:off x="2209800" y="136525"/>
            <a:ext cx="4495800" cy="701675"/>
          </a:xfrm>
          <a:prstGeom prst="rect">
            <a:avLst/>
          </a:prstGeom>
          <a:pattFill prst="lgCheck">
            <a:fgClr>
              <a:srgbClr val="CCFF33"/>
            </a:fgClr>
            <a:bgClr>
              <a:schemeClr val="bg1"/>
            </a:bgClr>
          </a:pattFill>
          <a:ln w="9525">
            <a:noFill/>
            <a:miter lim="800000"/>
            <a:headEnd/>
            <a:tailEnd/>
          </a:ln>
          <a:effectLst>
            <a:prstShdw prst="shdw17" dist="127000" dir="19387806">
              <a:srgbClr val="FF3300"/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</a:t>
            </a:r>
            <a:r>
              <a:rPr lang="en-US" i="1" u="sng"/>
              <a:t>Tìm hiểu bài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152400" y="1508125"/>
            <a:ext cx="88392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</a:t>
            </a:r>
            <a:r>
              <a:rPr lang="en-US" u="sng"/>
              <a:t>Câu 3</a:t>
            </a:r>
            <a:r>
              <a:rPr lang="en-US"/>
              <a:t> : Người ta tìm cách tạo ra tiếng cười cho bệnh nhân để làm gì ?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304800" y="3733800"/>
            <a:ext cx="8534400" cy="1320800"/>
          </a:xfrm>
          <a:prstGeom prst="rect">
            <a:avLst/>
          </a:prstGeom>
          <a:solidFill>
            <a:srgbClr val="FF99FF"/>
          </a:solidFill>
          <a:ln w="9525">
            <a:solidFill>
              <a:srgbClr val="FFCC66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* Để rút ngắn thời gian điều trị bệnh nhân, tiết kiệm tiền cho Nhà nước.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  <p:bldP spid="1024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 descr="Large checker board"/>
          <p:cNvSpPr txBox="1">
            <a:spLocks noChangeArrowheads="1"/>
          </p:cNvSpPr>
          <p:nvPr/>
        </p:nvSpPr>
        <p:spPr bwMode="auto">
          <a:xfrm>
            <a:off x="2209800" y="136525"/>
            <a:ext cx="4495800" cy="701675"/>
          </a:xfrm>
          <a:prstGeom prst="rect">
            <a:avLst/>
          </a:prstGeom>
          <a:pattFill prst="lgCheck">
            <a:fgClr>
              <a:srgbClr val="CCFF33"/>
            </a:fgClr>
            <a:bgClr>
              <a:schemeClr val="bg1"/>
            </a:bgClr>
          </a:pattFill>
          <a:ln w="9525">
            <a:noFill/>
            <a:miter lim="800000"/>
            <a:headEnd/>
            <a:tailEnd/>
          </a:ln>
          <a:effectLst>
            <a:prstShdw prst="shdw17" dist="127000" dir="19387806">
              <a:srgbClr val="FF3300"/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</a:t>
            </a:r>
            <a:r>
              <a:rPr lang="en-US" i="1" u="sng"/>
              <a:t>Tìm hiểu bài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381000" y="1431925"/>
            <a:ext cx="8534400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</a:t>
            </a:r>
            <a:r>
              <a:rPr lang="en-US" u="sng"/>
              <a:t>Câu 4</a:t>
            </a:r>
            <a:r>
              <a:rPr lang="en-US"/>
              <a:t> : Em rút ra được điều gì qua bài này ? Hãy chọn ý đúng nhất :</a:t>
            </a:r>
          </a:p>
          <a:p>
            <a:pPr>
              <a:spcBef>
                <a:spcPct val="50000"/>
              </a:spcBef>
            </a:pPr>
            <a:r>
              <a:rPr lang="en-US"/>
              <a:t> a) Cần phải cười thật nhiều.</a:t>
            </a:r>
          </a:p>
          <a:p>
            <a:pPr>
              <a:spcBef>
                <a:spcPct val="50000"/>
              </a:spcBef>
            </a:pPr>
            <a:r>
              <a:rPr lang="en-US"/>
              <a:t> b) Cần biết sống một cách vui vẻ.</a:t>
            </a:r>
          </a:p>
          <a:p>
            <a:pPr>
              <a:spcBef>
                <a:spcPct val="50000"/>
              </a:spcBef>
            </a:pPr>
            <a:r>
              <a:rPr lang="en-US"/>
              <a:t> c) Nên cười đùa thoải mái trong bệnh viện.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533400" y="3886200"/>
            <a:ext cx="8001000" cy="701675"/>
          </a:xfrm>
          <a:prstGeom prst="rect">
            <a:avLst/>
          </a:prstGeom>
          <a:solidFill>
            <a:srgbClr val="FF99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b) Cần biết sống một cách vui vẻ.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/>
      <p:bldP spid="1127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3429000" y="0"/>
            <a:ext cx="2514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</a:t>
            </a:r>
            <a:r>
              <a:rPr lang="en-US" u="sng"/>
              <a:t>Tập đọc</a:t>
            </a:r>
          </a:p>
        </p:txBody>
      </p:sp>
      <p:sp>
        <p:nvSpPr>
          <p:cNvPr id="12291" name="WordArt 3"/>
          <p:cNvSpPr>
            <a:spLocks noChangeArrowheads="1" noChangeShapeType="1" noTextEdit="1"/>
          </p:cNvSpPr>
          <p:nvPr/>
        </p:nvSpPr>
        <p:spPr bwMode="auto">
          <a:xfrm>
            <a:off x="1371600" y="762000"/>
            <a:ext cx="61722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"/>
              <a:lightRig rig="legacyFlat3" dir="t"/>
            </a:scene3d>
            <a:sp3d extrusionH="887400" prstMaterial="legacyMatte">
              <a:extrusionClr>
                <a:schemeClr val="bg1"/>
              </a:extrusionClr>
            </a:sp3d>
          </a:bodyPr>
          <a:lstStyle/>
          <a:p>
            <a:pPr algn="ctr"/>
            <a:r>
              <a:rPr lang="vi-VN" sz="3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Tiếng cười là liều thuốc bổ</a:t>
            </a:r>
            <a:endParaRPr lang="en-US" sz="3600" kern="1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76200" y="76200"/>
            <a:ext cx="1905000" cy="711200"/>
          </a:xfrm>
          <a:prstGeom prst="rect">
            <a:avLst/>
          </a:prstGeom>
          <a:solidFill>
            <a:srgbClr val="FF99FF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S/153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381000" y="1981200"/>
            <a:ext cx="3581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 u="sng"/>
              <a:t>Luyện đọc</a:t>
            </a:r>
            <a:r>
              <a:rPr lang="en-US"/>
              <a:t> :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4876800" y="1905000"/>
            <a:ext cx="3886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</a:t>
            </a:r>
            <a:r>
              <a:rPr lang="en-US" i="1" u="sng"/>
              <a:t>Tìm hiểu bài</a:t>
            </a:r>
            <a:r>
              <a:rPr lang="en-US"/>
              <a:t> :</a:t>
            </a:r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4343400" y="2362200"/>
            <a:ext cx="0" cy="426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381000" y="2971800"/>
            <a:ext cx="3200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Duy nhất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381000" y="3810000"/>
            <a:ext cx="3200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Thư giãn </a:t>
            </a: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381000" y="4632325"/>
            <a:ext cx="3581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Thoải mái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381000" y="5486400"/>
            <a:ext cx="3352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Thỏa mãn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4800600" y="2879725"/>
            <a:ext cx="3505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Tiếng cười 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4876800" y="3641725"/>
            <a:ext cx="3810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Liều thuốc bổ</a:t>
            </a: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4953000" y="4572000"/>
            <a:ext cx="2362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Điều trị</a:t>
            </a: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4953000" y="5486400"/>
            <a:ext cx="2743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Sống lâu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4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900"/>
                            </p:stCondLst>
                            <p:childTnLst>
                              <p:par>
                                <p:cTn id="1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200"/>
                            </p:stCondLst>
                            <p:childTnLst>
                              <p:par>
                                <p:cTn id="2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0" grpId="0"/>
      <p:bldP spid="12301" grpId="0"/>
      <p:bldP spid="12302" grpId="0"/>
      <p:bldP spid="1230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3429000" y="0"/>
            <a:ext cx="2514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</a:t>
            </a:r>
            <a:r>
              <a:rPr lang="en-US" u="sng"/>
              <a:t>Tập đọc</a:t>
            </a:r>
          </a:p>
        </p:txBody>
      </p:sp>
      <p:sp>
        <p:nvSpPr>
          <p:cNvPr id="13315" name="WordArt 3"/>
          <p:cNvSpPr>
            <a:spLocks noChangeArrowheads="1" noChangeShapeType="1" noTextEdit="1"/>
          </p:cNvSpPr>
          <p:nvPr/>
        </p:nvSpPr>
        <p:spPr bwMode="auto">
          <a:xfrm>
            <a:off x="1371600" y="762000"/>
            <a:ext cx="61722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"/>
              <a:lightRig rig="legacyFlat3" dir="t"/>
            </a:scene3d>
            <a:sp3d extrusionH="887400" prstMaterial="legacyMatte">
              <a:extrusionClr>
                <a:schemeClr val="bg1"/>
              </a:extrusionClr>
            </a:sp3d>
          </a:bodyPr>
          <a:lstStyle/>
          <a:p>
            <a:pPr algn="ctr"/>
            <a:r>
              <a:rPr lang="vi-VN" sz="3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Tiếng cười là liều thuốc bổ</a:t>
            </a:r>
            <a:endParaRPr lang="en-US" sz="3600" kern="1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76200" y="76200"/>
            <a:ext cx="1905000" cy="711200"/>
          </a:xfrm>
          <a:prstGeom prst="rect">
            <a:avLst/>
          </a:prstGeom>
          <a:solidFill>
            <a:srgbClr val="FF99FF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S/153</a:t>
            </a:r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304800" y="2803525"/>
            <a:ext cx="8610600" cy="1930400"/>
          </a:xfrm>
          <a:prstGeom prst="rect">
            <a:avLst/>
          </a:prstGeom>
          <a:solidFill>
            <a:srgbClr val="FF99FF"/>
          </a:solidFill>
          <a:ln w="9525">
            <a:solidFill>
              <a:schemeClr val="bg1"/>
            </a:solidFill>
            <a:miter lim="800000"/>
            <a:headEnd/>
            <a:tailEnd/>
          </a:ln>
          <a:effectLst>
            <a:outerShdw dist="190500" dir="5400000" sy="50000" rotWithShape="0">
              <a:srgbClr val="FFFF66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</a:t>
            </a:r>
            <a:r>
              <a:rPr lang="en-US" i="1" u="sng">
                <a:solidFill>
                  <a:srgbClr val="FF3300"/>
                </a:solidFill>
              </a:rPr>
              <a:t>Nội dung</a:t>
            </a:r>
            <a:r>
              <a:rPr lang="en-US"/>
              <a:t> : Tiếng cười mang đến niềm vui cho cuộc sống, làm cho con người hạnh phúc, sống lâu.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WordArt 4"/>
          <p:cNvSpPr>
            <a:spLocks noChangeArrowheads="1" noChangeShapeType="1" noTextEdit="1"/>
          </p:cNvSpPr>
          <p:nvPr/>
        </p:nvSpPr>
        <p:spPr bwMode="auto">
          <a:xfrm>
            <a:off x="2590800" y="0"/>
            <a:ext cx="35814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"/>
              <a:lightRig rig="legacyFlat3" dir="t"/>
            </a:scene3d>
            <a:sp3d extrusionH="887400" prstMaterial="legacyMatte">
              <a:extrusionClr>
                <a:schemeClr val="bg1"/>
              </a:extrusionClr>
            </a:sp3d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Đọc diễn cảm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3733800" y="685800"/>
            <a:ext cx="1676400" cy="650875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/>
              <a:t>Đoạn 2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76200" y="1625600"/>
            <a:ext cx="8915400" cy="5095875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/>
              <a:t>    </a:t>
            </a:r>
            <a:r>
              <a:rPr lang="en-US" sz="3600" b="1">
                <a:solidFill>
                  <a:srgbClr val="FF3300"/>
                </a:solidFill>
              </a:rPr>
              <a:t>Tiếng cười là</a:t>
            </a:r>
            <a:r>
              <a:rPr lang="en-US" sz="3600" b="1"/>
              <a:t> liều thuốc bổ. </a:t>
            </a:r>
            <a:r>
              <a:rPr lang="en-US" sz="3600" b="1">
                <a:solidFill>
                  <a:srgbClr val="FF3300"/>
                </a:solidFill>
              </a:rPr>
              <a:t>Bởi vì khi cười</a:t>
            </a:r>
            <a:r>
              <a:rPr lang="en-US" sz="3600" b="1"/>
              <a:t>, </a:t>
            </a:r>
            <a:r>
              <a:rPr lang="en-US" sz="3600" b="1">
                <a:solidFill>
                  <a:srgbClr val="FF3300"/>
                </a:solidFill>
              </a:rPr>
              <a:t>tốc độ thở của con người lên đến</a:t>
            </a:r>
            <a:r>
              <a:rPr lang="en-US" sz="3600" b="1"/>
              <a:t> 100 ki-lô-mét một giờ, </a:t>
            </a:r>
            <a:r>
              <a:rPr lang="en-US" sz="3600" b="1">
                <a:solidFill>
                  <a:srgbClr val="FF3300"/>
                </a:solidFill>
              </a:rPr>
              <a:t>các cơ mặt được</a:t>
            </a:r>
            <a:r>
              <a:rPr lang="en-US" sz="3600" b="1"/>
              <a:t> thư giãn thoải mái / </a:t>
            </a:r>
            <a:r>
              <a:rPr lang="en-US" sz="3600" b="1">
                <a:solidFill>
                  <a:srgbClr val="FF3300"/>
                </a:solidFill>
              </a:rPr>
              <a:t>và não thì tiết ra một chất làm người ta có cảm giác</a:t>
            </a:r>
            <a:r>
              <a:rPr lang="en-US" sz="3600" b="1"/>
              <a:t> sảng khoái, thỏa mãn. </a:t>
            </a:r>
            <a:r>
              <a:rPr lang="en-US" sz="3600" b="1">
                <a:solidFill>
                  <a:srgbClr val="FF3300"/>
                </a:solidFill>
              </a:rPr>
              <a:t>Ngược lại, khi người ta ở trong trạng thái</a:t>
            </a:r>
            <a:r>
              <a:rPr lang="en-US" sz="3600" b="1"/>
              <a:t> nổi giận </a:t>
            </a:r>
            <a:r>
              <a:rPr lang="en-US" sz="3600" b="1">
                <a:solidFill>
                  <a:srgbClr val="FF3300"/>
                </a:solidFill>
              </a:rPr>
              <a:t>hoặc</a:t>
            </a:r>
            <a:r>
              <a:rPr lang="en-US" sz="3600" b="1"/>
              <a:t> căm thù, </a:t>
            </a:r>
            <a:r>
              <a:rPr lang="en-US" sz="3600" b="1">
                <a:solidFill>
                  <a:srgbClr val="FF3300"/>
                </a:solidFill>
              </a:rPr>
              <a:t>cơ thể sẽ tiết ra một chất làm</a:t>
            </a:r>
            <a:r>
              <a:rPr lang="en-US" sz="3600" b="1"/>
              <a:t> hẹp mạch máu.</a:t>
            </a:r>
            <a:r>
              <a:rPr lang="en-US" b="1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animBg="1"/>
      <p:bldP spid="14341" grpId="0" animBg="1"/>
      <p:bldP spid="1434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AutoShape 5"/>
          <p:cNvSpPr>
            <a:spLocks noChangeArrowheads="1"/>
          </p:cNvSpPr>
          <p:nvPr/>
        </p:nvSpPr>
        <p:spPr bwMode="auto">
          <a:xfrm>
            <a:off x="1524000" y="2590800"/>
            <a:ext cx="6324600" cy="1447800"/>
          </a:xfrm>
          <a:prstGeom prst="wedgeRoundRectCallout">
            <a:avLst>
              <a:gd name="adj1" fmla="val -49472"/>
              <a:gd name="adj2" fmla="val 87829"/>
              <a:gd name="adj3" fmla="val 16667"/>
            </a:avLst>
          </a:prstGeom>
          <a:solidFill>
            <a:srgbClr val="FFFF66"/>
          </a:solidFill>
          <a:ln w="9525">
            <a:noFill/>
            <a:miter lim="800000"/>
            <a:headEnd/>
            <a:tailEnd/>
          </a:ln>
          <a:effectLst>
            <a:prstShdw prst="shdw17" dist="278533" dir="20146335">
              <a:srgbClr val="0033CC"/>
            </a:prstShdw>
          </a:effectLst>
        </p:spPr>
        <p:txBody>
          <a:bodyPr/>
          <a:lstStyle/>
          <a:p>
            <a:pPr algn="ctr"/>
            <a:r>
              <a:rPr lang="en-US"/>
              <a:t>Bài báo khuyên mọi người điều gì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3429000" y="0"/>
            <a:ext cx="2514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</a:t>
            </a:r>
            <a:r>
              <a:rPr lang="en-US" u="sng"/>
              <a:t>Tập đọc</a:t>
            </a:r>
          </a:p>
        </p:txBody>
      </p:sp>
      <p:sp>
        <p:nvSpPr>
          <p:cNvPr id="16387" name="WordArt 3"/>
          <p:cNvSpPr>
            <a:spLocks noChangeArrowheads="1" noChangeShapeType="1" noTextEdit="1"/>
          </p:cNvSpPr>
          <p:nvPr/>
        </p:nvSpPr>
        <p:spPr bwMode="auto">
          <a:xfrm>
            <a:off x="1371600" y="762000"/>
            <a:ext cx="61722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"/>
              <a:lightRig rig="legacyFlat3" dir="t"/>
            </a:scene3d>
            <a:sp3d extrusionH="887400" prstMaterial="legacyMatte">
              <a:extrusionClr>
                <a:schemeClr val="bg1"/>
              </a:extrusionClr>
            </a:sp3d>
          </a:bodyPr>
          <a:lstStyle/>
          <a:p>
            <a:pPr algn="ctr"/>
            <a:r>
              <a:rPr lang="vi-VN" sz="3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Tiếng cười là liều thuốc bổ</a:t>
            </a:r>
            <a:endParaRPr lang="en-US" sz="3600" kern="1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76200" y="76200"/>
            <a:ext cx="1905000" cy="711200"/>
          </a:xfrm>
          <a:prstGeom prst="rect">
            <a:avLst/>
          </a:prstGeom>
          <a:solidFill>
            <a:srgbClr val="FF99FF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S/153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304800" y="2803525"/>
            <a:ext cx="8610600" cy="1930400"/>
          </a:xfrm>
          <a:prstGeom prst="rect">
            <a:avLst/>
          </a:prstGeom>
          <a:solidFill>
            <a:srgbClr val="FF99FF"/>
          </a:solidFill>
          <a:ln w="9525">
            <a:solidFill>
              <a:schemeClr val="bg1"/>
            </a:solidFill>
            <a:miter lim="800000"/>
            <a:headEnd/>
            <a:tailEnd/>
          </a:ln>
          <a:effectLst>
            <a:outerShdw dist="190500" dir="5400000" sy="50000" rotWithShape="0">
              <a:srgbClr val="FFFF66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</a:t>
            </a:r>
            <a:r>
              <a:rPr lang="en-US" i="1" u="sng">
                <a:solidFill>
                  <a:srgbClr val="FF3300"/>
                </a:solidFill>
              </a:rPr>
              <a:t>Nội dung</a:t>
            </a:r>
            <a:r>
              <a:rPr lang="en-US"/>
              <a:t> : Tiếng cười mang đến niềm vui cho cuộc sống, làm cho con người hạnh phúc, sống lâu.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87" grpId="0" animBg="1"/>
      <p:bldP spid="16388" grpId="0" animBg="1"/>
      <p:bldP spid="1638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533400" y="609600"/>
            <a:ext cx="4267200" cy="7016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   </a:t>
            </a:r>
            <a:r>
              <a:rPr lang="en-US" i="1" u="sng"/>
              <a:t>Kỳ sau</a:t>
            </a:r>
            <a:r>
              <a:rPr lang="en-US"/>
              <a:t> :</a:t>
            </a:r>
          </a:p>
        </p:txBody>
      </p:sp>
      <p:sp>
        <p:nvSpPr>
          <p:cNvPr id="17413" name="WordArt 5"/>
          <p:cNvSpPr>
            <a:spLocks noChangeArrowheads="1" noChangeShapeType="1" noTextEdit="1"/>
          </p:cNvSpPr>
          <p:nvPr/>
        </p:nvSpPr>
        <p:spPr bwMode="auto">
          <a:xfrm>
            <a:off x="2514600" y="2286000"/>
            <a:ext cx="4191000" cy="762000"/>
          </a:xfrm>
          <a:prstGeom prst="rect">
            <a:avLst/>
          </a:prstGeom>
        </p:spPr>
        <p:txBody>
          <a:bodyPr wrap="none" fromWordArt="1">
            <a:prstTxWarp prst="textInflateBottom">
              <a:avLst>
                <a:gd name="adj" fmla="val 68083"/>
              </a:avLst>
            </a:prstTxWarp>
            <a:scene3d>
              <a:camera prst="legacyPerspectiveBottom"/>
              <a:lightRig rig="legacyFlat3" dir="t"/>
            </a:scene3d>
            <a:sp3d extrusionH="1801800" prstMaterial="legacyMatte">
              <a:extrusionClr>
                <a:srgbClr val="FFFF00"/>
              </a:extrusionClr>
            </a:sp3d>
          </a:bodyPr>
          <a:lstStyle/>
          <a:p>
            <a:pPr algn="ctr"/>
            <a:r>
              <a:rPr lang="vi-VN" sz="3600" kern="10">
                <a:ln w="9525">
                  <a:noFill/>
                  <a:round/>
                  <a:headEnd/>
                  <a:tailEnd/>
                </a:ln>
                <a:solidFill>
                  <a:srgbClr val="000080"/>
                </a:solidFill>
                <a:latin typeface="Times New Roman"/>
                <a:cs typeface="Times New Roman"/>
              </a:rPr>
              <a:t>Ăn " mầm đá "</a:t>
            </a:r>
            <a:endParaRPr lang="en-US" sz="3600" kern="10">
              <a:ln w="9525">
                <a:noFill/>
                <a:round/>
                <a:headEnd/>
                <a:tailEnd/>
              </a:ln>
              <a:solidFill>
                <a:srgbClr val="000080"/>
              </a:solidFill>
              <a:latin typeface="Times New Roman"/>
              <a:cs typeface="Times New Roman"/>
            </a:endParaRPr>
          </a:p>
        </p:txBody>
      </p:sp>
      <p:sp>
        <p:nvSpPr>
          <p:cNvPr id="17414" name="WordArt 6"/>
          <p:cNvSpPr>
            <a:spLocks noChangeArrowheads="1" noChangeShapeType="1" noTextEdit="1"/>
          </p:cNvSpPr>
          <p:nvPr/>
        </p:nvSpPr>
        <p:spPr bwMode="auto">
          <a:xfrm>
            <a:off x="5334000" y="4800600"/>
            <a:ext cx="2590800" cy="6858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  <a:scene3d>
              <a:camera prst="legacyPerspectiveTopRight"/>
              <a:lightRig rig="legacyFlat3" dir="b"/>
            </a:scene3d>
            <a:sp3d extrusionH="887400" prstMaterial="legacyMatte">
              <a:extrusionClr>
                <a:schemeClr val="bg1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Hát</a:t>
            </a:r>
          </a:p>
        </p:txBody>
      </p:sp>
      <p:pic>
        <p:nvPicPr>
          <p:cNvPr id="17423" name="Picture 15" descr="200908040256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2895600"/>
            <a:ext cx="4648200" cy="3886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 animBg="1"/>
      <p:bldP spid="17413" grpId="0" animBg="1"/>
      <p:bldP spid="174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AutoShape 8"/>
          <p:cNvSpPr>
            <a:spLocks noChangeArrowheads="1"/>
          </p:cNvSpPr>
          <p:nvPr/>
        </p:nvSpPr>
        <p:spPr bwMode="auto">
          <a:xfrm>
            <a:off x="990600" y="1066800"/>
            <a:ext cx="7162800" cy="5410200"/>
          </a:xfrm>
          <a:prstGeom prst="sun">
            <a:avLst>
              <a:gd name="adj" fmla="val 30032"/>
            </a:avLst>
          </a:prstGeom>
          <a:solidFill>
            <a:srgbClr val="FFFF66"/>
          </a:solidFill>
          <a:ln w="9525">
            <a:solidFill>
              <a:schemeClr val="bg1"/>
            </a:solidFill>
            <a:miter lim="800000"/>
            <a:headEnd/>
            <a:tailEnd/>
          </a:ln>
          <a:effectLst>
            <a:prstShdw prst="shdw13" dist="181836" dir="15474315">
              <a:srgbClr val="000099">
                <a:alpha val="50000"/>
              </a:srgbClr>
            </a:prst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2590800" y="1752600"/>
            <a:ext cx="4648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438400" y="2133600"/>
            <a:ext cx="4114800" cy="701675"/>
          </a:xfrm>
          <a:prstGeom prst="rect">
            <a:avLst/>
          </a:prstGeom>
          <a:solidFill>
            <a:srgbClr val="CCFF66"/>
          </a:solidFill>
          <a:ln w="9525">
            <a:noFill/>
            <a:miter lim="800000"/>
            <a:headEnd/>
            <a:tailEnd/>
          </a:ln>
          <a:effectLst>
            <a:prstShdw prst="shdw13" dist="120483" dir="15093903">
              <a:srgbClr val="CC3300">
                <a:alpha val="50000"/>
              </a:srgb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</a:t>
            </a:r>
            <a:r>
              <a:rPr lang="en-US" u="sng"/>
              <a:t>Môn</a:t>
            </a:r>
            <a:r>
              <a:rPr lang="en-US"/>
              <a:t> : </a:t>
            </a:r>
            <a:r>
              <a:rPr lang="en-US" i="1"/>
              <a:t>Tập đọc</a:t>
            </a:r>
          </a:p>
        </p:txBody>
      </p:sp>
      <p:sp>
        <p:nvSpPr>
          <p:cNvPr id="2055" name="AutoShape 7"/>
          <p:cNvSpPr>
            <a:spLocks noChangeArrowheads="1"/>
          </p:cNvSpPr>
          <p:nvPr/>
        </p:nvSpPr>
        <p:spPr bwMode="auto">
          <a:xfrm>
            <a:off x="533400" y="3505200"/>
            <a:ext cx="8153400" cy="1524000"/>
          </a:xfrm>
          <a:prstGeom prst="horizontalScroll">
            <a:avLst>
              <a:gd name="adj" fmla="val 12500"/>
            </a:avLst>
          </a:prstGeom>
          <a:solidFill>
            <a:srgbClr val="00FFFF"/>
          </a:solidFill>
          <a:ln w="9525">
            <a:noFill/>
            <a:round/>
            <a:headEnd/>
            <a:tailEnd/>
          </a:ln>
          <a:effectLst>
            <a:prstShdw prst="shdw17" dist="200805" dir="19518291">
              <a:srgbClr val="FF9900"/>
            </a:prstShdw>
          </a:effectLst>
        </p:spPr>
        <p:txBody>
          <a:bodyPr wrap="none" anchor="ctr"/>
          <a:lstStyle/>
          <a:p>
            <a:pPr algn="ctr"/>
            <a:r>
              <a:rPr lang="en-US" u="sng"/>
              <a:t>Bài </a:t>
            </a:r>
            <a:r>
              <a:rPr lang="en-US"/>
              <a:t>: </a:t>
            </a:r>
            <a:r>
              <a:rPr lang="en-US" i="1">
                <a:solidFill>
                  <a:srgbClr val="FF3300"/>
                </a:solidFill>
              </a:rPr>
              <a:t>Tiếng cười là liều thuốc bổ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6" grpId="0" animBg="1"/>
      <p:bldP spid="2052" grpId="0"/>
      <p:bldP spid="2053" grpId="0" animBg="1"/>
      <p:bldP spid="205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381000" y="373063"/>
            <a:ext cx="4572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</a:t>
            </a:r>
            <a:r>
              <a:rPr lang="en-US" i="1" u="sng"/>
              <a:t>Kiểm tra bài cũ</a:t>
            </a:r>
            <a:r>
              <a:rPr lang="en-US"/>
              <a:t> :</a:t>
            </a:r>
          </a:p>
        </p:txBody>
      </p:sp>
      <p:sp>
        <p:nvSpPr>
          <p:cNvPr id="3077" name="WordArt 5"/>
          <p:cNvSpPr>
            <a:spLocks noChangeArrowheads="1" noChangeShapeType="1" noTextEdit="1"/>
          </p:cNvSpPr>
          <p:nvPr/>
        </p:nvSpPr>
        <p:spPr bwMode="auto">
          <a:xfrm>
            <a:off x="2819400" y="1295400"/>
            <a:ext cx="5715000" cy="990600"/>
          </a:xfrm>
          <a:prstGeom prst="rect">
            <a:avLst/>
          </a:prstGeom>
        </p:spPr>
        <p:txBody>
          <a:bodyPr wrap="none" fromWordArt="1">
            <a:prstTxWarp prst="textInflateBottom">
              <a:avLst>
                <a:gd name="adj" fmla="val 68083"/>
              </a:avLst>
            </a:prstTxWarp>
            <a:scene3d>
              <a:camera prst="legacyPerspectiveBottom"/>
              <a:lightRig rig="legacyFlat3" dir="t"/>
            </a:scene3d>
            <a:sp3d extrusionH="1801800" prstMaterial="legacyMatte">
              <a:extrusionClr>
                <a:srgbClr val="00FFFF"/>
              </a:extrusionClr>
            </a:sp3d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800000"/>
                </a:solidFill>
                <a:latin typeface="Times New Roman"/>
                <a:cs typeface="Times New Roman"/>
              </a:rPr>
              <a:t> Con chim chiền chiện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228600" y="3505200"/>
            <a:ext cx="86106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</a:t>
            </a:r>
            <a:r>
              <a:rPr lang="en-US" u="sng"/>
              <a:t>Câu 1</a:t>
            </a:r>
            <a:r>
              <a:rPr lang="en-US"/>
              <a:t> : Con chim chiền chiện bay lượn giữa khung cảnh thiên nhiên như thế nào ?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304800" y="3268663"/>
            <a:ext cx="8534400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</a:t>
            </a:r>
            <a:r>
              <a:rPr lang="en-US" u="sng"/>
              <a:t>Câu 2</a:t>
            </a:r>
            <a:r>
              <a:rPr lang="en-US"/>
              <a:t> : Những từ ngữ và chi tiết nào vẽ lên hình ảnh con chim chiền chiện tự do bay lượn giữa không gian cao rộng ?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381000" y="3336925"/>
            <a:ext cx="83820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</a:t>
            </a:r>
            <a:r>
              <a:rPr lang="en-US" u="sng"/>
              <a:t>Câu 4</a:t>
            </a:r>
            <a:r>
              <a:rPr lang="en-US"/>
              <a:t> : Tiếng hót của chiền chiện gợi cho ta những cảm giác như thế nào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ox(in)">
                                      <p:cBhvr>
                                        <p:cTn id="2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  <p:bldP spid="3077" grpId="0" animBg="1"/>
      <p:bldP spid="3078" grpId="0"/>
      <p:bldP spid="3078" grpId="1"/>
      <p:bldP spid="3079" grpId="0"/>
      <p:bldP spid="3079" grpId="1"/>
      <p:bldP spid="308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scan00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629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429000" y="0"/>
            <a:ext cx="2514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</a:t>
            </a:r>
            <a:r>
              <a:rPr lang="en-US" u="sng"/>
              <a:t>Tập đọc</a:t>
            </a:r>
          </a:p>
        </p:txBody>
      </p:sp>
      <p:sp>
        <p:nvSpPr>
          <p:cNvPr id="5125" name="WordArt 5"/>
          <p:cNvSpPr>
            <a:spLocks noChangeArrowheads="1" noChangeShapeType="1" noTextEdit="1"/>
          </p:cNvSpPr>
          <p:nvPr/>
        </p:nvSpPr>
        <p:spPr bwMode="auto">
          <a:xfrm>
            <a:off x="1371600" y="762000"/>
            <a:ext cx="61722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"/>
              <a:lightRig rig="legacyFlat3" dir="t"/>
            </a:scene3d>
            <a:sp3d extrusionH="887400" prstMaterial="legacyMatte">
              <a:extrusionClr>
                <a:schemeClr val="bg1"/>
              </a:extrusionClr>
            </a:sp3d>
          </a:bodyPr>
          <a:lstStyle/>
          <a:p>
            <a:pPr algn="ctr"/>
            <a:r>
              <a:rPr lang="vi-VN" sz="3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Tiếng cười là liều thuốc bổ</a:t>
            </a:r>
            <a:endParaRPr lang="en-US" sz="3600" kern="1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76200" y="76200"/>
            <a:ext cx="1905000" cy="711200"/>
          </a:xfrm>
          <a:prstGeom prst="rect">
            <a:avLst/>
          </a:prstGeom>
          <a:solidFill>
            <a:srgbClr val="FF99FF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S/153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1676400" y="1981200"/>
            <a:ext cx="5410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Bài chia làm 3 đoạn 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304800" y="2819400"/>
            <a:ext cx="8686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1. Một nhà văn…cười 400 lần.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228600" y="4114800"/>
            <a:ext cx="8915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2. Tiếng cười…hẹp mạch máu .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533400" y="5478463"/>
            <a:ext cx="4419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3. Phần còn lại.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  <p:bldP spid="5125" grpId="0" animBg="1"/>
      <p:bldP spid="5126" grpId="0" animBg="1"/>
      <p:bldP spid="5127" grpId="0"/>
      <p:bldP spid="5128" grpId="0"/>
      <p:bldP spid="5129" grpId="0"/>
      <p:bldP spid="51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429000" y="0"/>
            <a:ext cx="2514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</a:t>
            </a:r>
            <a:r>
              <a:rPr lang="en-US" u="sng"/>
              <a:t>Tập đọc</a:t>
            </a:r>
          </a:p>
        </p:txBody>
      </p:sp>
      <p:sp>
        <p:nvSpPr>
          <p:cNvPr id="6147" name="WordArt 3"/>
          <p:cNvSpPr>
            <a:spLocks noChangeArrowheads="1" noChangeShapeType="1" noTextEdit="1"/>
          </p:cNvSpPr>
          <p:nvPr/>
        </p:nvSpPr>
        <p:spPr bwMode="auto">
          <a:xfrm>
            <a:off x="1371600" y="762000"/>
            <a:ext cx="61722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"/>
              <a:lightRig rig="legacyFlat3" dir="t"/>
            </a:scene3d>
            <a:sp3d extrusionH="887400" prstMaterial="legacyMatte">
              <a:extrusionClr>
                <a:schemeClr val="bg1"/>
              </a:extrusionClr>
            </a:sp3d>
          </a:bodyPr>
          <a:lstStyle/>
          <a:p>
            <a:pPr algn="ctr"/>
            <a:r>
              <a:rPr lang="vi-VN" sz="3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Tiếng cười là liều thuốc bổ</a:t>
            </a:r>
            <a:endParaRPr lang="en-US" sz="3600" kern="1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76200" y="76200"/>
            <a:ext cx="1905000" cy="711200"/>
          </a:xfrm>
          <a:prstGeom prst="rect">
            <a:avLst/>
          </a:prstGeom>
          <a:solidFill>
            <a:srgbClr val="FF99FF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S/153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381000" y="1981200"/>
            <a:ext cx="3581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 u="sng"/>
              <a:t>Luyện đọc</a:t>
            </a:r>
            <a:r>
              <a:rPr lang="en-US"/>
              <a:t> :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4876800" y="1905000"/>
            <a:ext cx="3886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</a:t>
            </a:r>
            <a:r>
              <a:rPr lang="en-US" i="1" u="sng"/>
              <a:t>Tìm hiểu bài</a:t>
            </a:r>
            <a:r>
              <a:rPr lang="en-US"/>
              <a:t> :</a:t>
            </a:r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>
            <a:off x="4495800" y="2438400"/>
            <a:ext cx="0" cy="426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381000" y="2895600"/>
            <a:ext cx="3200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Duy nhất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381000" y="3810000"/>
            <a:ext cx="3200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Thư giãn </a:t>
            </a: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381000" y="4724400"/>
            <a:ext cx="3581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Thoải mái</a:t>
            </a: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381000" y="5638800"/>
            <a:ext cx="3352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Thỏa mãn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3" grpId="0"/>
      <p:bldP spid="6154" grpId="0"/>
      <p:bldP spid="6155" grpId="0" animBg="1"/>
      <p:bldP spid="6156" grpId="0"/>
      <p:bldP spid="6157" grpId="0"/>
      <p:bldP spid="6158" grpId="0"/>
      <p:bldP spid="615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3429000" y="0"/>
            <a:ext cx="2514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</a:t>
            </a:r>
            <a:r>
              <a:rPr lang="en-US" u="sng"/>
              <a:t>Tập đọc</a:t>
            </a:r>
          </a:p>
        </p:txBody>
      </p:sp>
      <p:sp>
        <p:nvSpPr>
          <p:cNvPr id="7171" name="WordArt 3"/>
          <p:cNvSpPr>
            <a:spLocks noChangeArrowheads="1" noChangeShapeType="1" noTextEdit="1"/>
          </p:cNvSpPr>
          <p:nvPr/>
        </p:nvSpPr>
        <p:spPr bwMode="auto">
          <a:xfrm>
            <a:off x="1371600" y="762000"/>
            <a:ext cx="61722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"/>
              <a:lightRig rig="legacyFlat3" dir="t"/>
            </a:scene3d>
            <a:sp3d extrusionH="887400" prstMaterial="legacyMatte">
              <a:extrusionClr>
                <a:schemeClr val="bg1"/>
              </a:extrusionClr>
            </a:sp3d>
          </a:bodyPr>
          <a:lstStyle/>
          <a:p>
            <a:pPr algn="ctr"/>
            <a:r>
              <a:rPr lang="vi-VN" sz="3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Tiếng cười là liều thuốc bổ</a:t>
            </a:r>
            <a:endParaRPr lang="en-US" sz="3600" kern="1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76200" y="76200"/>
            <a:ext cx="1905000" cy="711200"/>
          </a:xfrm>
          <a:prstGeom prst="rect">
            <a:avLst/>
          </a:prstGeom>
          <a:solidFill>
            <a:srgbClr val="FF99FF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S/153</a:t>
            </a: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228600" y="1828800"/>
            <a:ext cx="3810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</a:t>
            </a:r>
            <a:r>
              <a:rPr lang="en-US" i="1" u="sng"/>
              <a:t>Chú giải</a:t>
            </a:r>
            <a:r>
              <a:rPr lang="en-US"/>
              <a:t> : </a:t>
            </a:r>
          </a:p>
        </p:txBody>
      </p:sp>
      <p:sp>
        <p:nvSpPr>
          <p:cNvPr id="7182" name="AutoShape 14"/>
          <p:cNvSpPr>
            <a:spLocks noChangeArrowheads="1"/>
          </p:cNvSpPr>
          <p:nvPr/>
        </p:nvSpPr>
        <p:spPr bwMode="auto">
          <a:xfrm>
            <a:off x="1295400" y="2286000"/>
            <a:ext cx="3810000" cy="1981200"/>
          </a:xfrm>
          <a:prstGeom prst="irregularSeal1">
            <a:avLst/>
          </a:prstGeom>
          <a:solidFill>
            <a:srgbClr val="FFFF66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Thống kê</a:t>
            </a:r>
          </a:p>
        </p:txBody>
      </p:sp>
      <p:sp>
        <p:nvSpPr>
          <p:cNvPr id="7183" name="AutoShape 15"/>
          <p:cNvSpPr>
            <a:spLocks noChangeArrowheads="1"/>
          </p:cNvSpPr>
          <p:nvPr/>
        </p:nvSpPr>
        <p:spPr bwMode="auto">
          <a:xfrm>
            <a:off x="5486400" y="3429000"/>
            <a:ext cx="2514600" cy="1066800"/>
          </a:xfrm>
          <a:prstGeom prst="doubleWave">
            <a:avLst>
              <a:gd name="adj1" fmla="val 6500"/>
              <a:gd name="adj2" fmla="val 0"/>
            </a:avLst>
          </a:prstGeom>
          <a:solidFill>
            <a:srgbClr val="00FF00"/>
          </a:solidFill>
          <a:ln w="9525">
            <a:solidFill>
              <a:srgbClr val="FFFF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Thư giãn</a:t>
            </a:r>
          </a:p>
        </p:txBody>
      </p:sp>
      <p:sp>
        <p:nvSpPr>
          <p:cNvPr id="7184" name="AutoShape 16"/>
          <p:cNvSpPr>
            <a:spLocks noChangeArrowheads="1"/>
          </p:cNvSpPr>
          <p:nvPr/>
        </p:nvSpPr>
        <p:spPr bwMode="auto">
          <a:xfrm>
            <a:off x="228600" y="4572000"/>
            <a:ext cx="5257800" cy="1143000"/>
          </a:xfrm>
          <a:prstGeom prst="ellipseRibbon">
            <a:avLst>
              <a:gd name="adj1" fmla="val 44583"/>
              <a:gd name="adj2" fmla="val 50000"/>
              <a:gd name="adj3" fmla="val 28194"/>
            </a:avLst>
          </a:prstGeom>
          <a:solidFill>
            <a:srgbClr val="FFCC66"/>
          </a:solidFill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Sảng khoái</a:t>
            </a:r>
          </a:p>
        </p:txBody>
      </p:sp>
      <p:sp>
        <p:nvSpPr>
          <p:cNvPr id="7185" name="AutoShape 17"/>
          <p:cNvSpPr>
            <a:spLocks noChangeArrowheads="1"/>
          </p:cNvSpPr>
          <p:nvPr/>
        </p:nvSpPr>
        <p:spPr bwMode="auto">
          <a:xfrm>
            <a:off x="6248400" y="5181600"/>
            <a:ext cx="2667000" cy="1600200"/>
          </a:xfrm>
          <a:prstGeom prst="flowChartSort">
            <a:avLst/>
          </a:prstGeom>
          <a:solidFill>
            <a:srgbClr val="3399FF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Điều trị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7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0" grpId="0"/>
      <p:bldP spid="7182" grpId="0" animBg="1"/>
      <p:bldP spid="7183" grpId="0" animBg="1"/>
      <p:bldP spid="7184" grpId="0" animBg="1"/>
      <p:bldP spid="718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4" descr="Large checker board"/>
          <p:cNvSpPr txBox="1">
            <a:spLocks noChangeArrowheads="1"/>
          </p:cNvSpPr>
          <p:nvPr/>
        </p:nvSpPr>
        <p:spPr bwMode="auto">
          <a:xfrm>
            <a:off x="2209800" y="136525"/>
            <a:ext cx="4495800" cy="701675"/>
          </a:xfrm>
          <a:prstGeom prst="rect">
            <a:avLst/>
          </a:prstGeom>
          <a:pattFill prst="lgCheck">
            <a:fgClr>
              <a:srgbClr val="CCFF33"/>
            </a:fgClr>
            <a:bgClr>
              <a:schemeClr val="bg1"/>
            </a:bgClr>
          </a:pattFill>
          <a:ln w="9525">
            <a:noFill/>
            <a:miter lim="800000"/>
            <a:headEnd/>
            <a:tailEnd/>
          </a:ln>
          <a:effectLst>
            <a:prstShdw prst="shdw17" dist="127000" dir="19387806">
              <a:srgbClr val="FF3300"/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</a:t>
            </a:r>
            <a:r>
              <a:rPr lang="en-US" i="1" u="sng"/>
              <a:t>Tìm hiểu bài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228600" y="1127125"/>
            <a:ext cx="86106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</a:t>
            </a:r>
            <a:r>
              <a:rPr lang="en-US" u="sng"/>
              <a:t>Câu 1</a:t>
            </a:r>
            <a:r>
              <a:rPr lang="en-US"/>
              <a:t> : Phân tích cấu tạo của bài báo trên. Nêu ý chính của từng đoạn văn.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228600" y="3733800"/>
            <a:ext cx="8534400" cy="1920875"/>
          </a:xfrm>
          <a:prstGeom prst="rect">
            <a:avLst/>
          </a:prstGeom>
          <a:solidFill>
            <a:srgbClr val="FF99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* Đoạn 1 : Tiếng cười là đặc điểm quan trọng phân biệt con người với các loài động vật khác.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228600" y="3886200"/>
            <a:ext cx="8610600" cy="1311275"/>
          </a:xfrm>
          <a:prstGeom prst="rect">
            <a:avLst/>
          </a:prstGeom>
          <a:solidFill>
            <a:srgbClr val="FF99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* Đoạn 2 : Tiếng cười là liều thuốc bổ.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304800" y="3581400"/>
            <a:ext cx="8610600" cy="1311275"/>
          </a:xfrm>
          <a:prstGeom prst="rect">
            <a:avLst/>
          </a:prstGeom>
          <a:solidFill>
            <a:srgbClr val="FF99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* Đoạn 3 : Người có tính hài hước sẽ sống lâu hơn.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animBg="1"/>
      <p:bldP spid="8197" grpId="0"/>
      <p:bldP spid="8198" grpId="0" animBg="1"/>
      <p:bldP spid="8198" grpId="1" animBg="1"/>
      <p:bldP spid="8199" grpId="0" animBg="1"/>
      <p:bldP spid="8199" grpId="1" animBg="1"/>
      <p:bldP spid="820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 descr="Large checker board"/>
          <p:cNvSpPr txBox="1">
            <a:spLocks noChangeArrowheads="1"/>
          </p:cNvSpPr>
          <p:nvPr/>
        </p:nvSpPr>
        <p:spPr bwMode="auto">
          <a:xfrm>
            <a:off x="2209800" y="136525"/>
            <a:ext cx="4495800" cy="701675"/>
          </a:xfrm>
          <a:prstGeom prst="rect">
            <a:avLst/>
          </a:prstGeom>
          <a:pattFill prst="lgCheck">
            <a:fgClr>
              <a:srgbClr val="CCFF33"/>
            </a:fgClr>
            <a:bgClr>
              <a:schemeClr val="bg1"/>
            </a:bgClr>
          </a:pattFill>
          <a:ln w="9525">
            <a:noFill/>
            <a:miter lim="800000"/>
            <a:headEnd/>
            <a:tailEnd/>
          </a:ln>
          <a:effectLst>
            <a:prstShdw prst="shdw17" dist="127000" dir="19387806">
              <a:srgbClr val="FF3300"/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</a:t>
            </a:r>
            <a:r>
              <a:rPr lang="en-US" i="1" u="sng"/>
              <a:t>Tìm hiểu bài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228600" y="1143000"/>
            <a:ext cx="8534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</a:t>
            </a:r>
            <a:r>
              <a:rPr lang="en-US" u="sng"/>
              <a:t>Câu 2</a:t>
            </a:r>
            <a:r>
              <a:rPr lang="en-US"/>
              <a:t> : Vì sao nói tiếng cười là liều thuốc bổ ?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228600" y="2955925"/>
            <a:ext cx="8686800" cy="3140075"/>
          </a:xfrm>
          <a:prstGeom prst="rect">
            <a:avLst/>
          </a:prstGeom>
          <a:solidFill>
            <a:srgbClr val="FF99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* Vì khi cười, tốc độ thở của con người tăng lên đến 100 ki-lô-mét một giờ, các cơ mặt thư giãn, não tiết ra một chất làm con người có cảm giác sảng khoái, thỏa mãn.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/>
      <p:bldP spid="922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18055"/>
  <p:tag name="VIOLETTITLE" val="TĐ L4  BÀI : TIẾNG CƯỜI LÀ LIỀU THUỐC BỔ"/>
  <p:tag name="VIOLETLESSON" val="64"/>
  <p:tag name="VIOLETCATID" val="8048927"/>
  <p:tag name="VIOLETSUBJECT" val="Tập đọc 4"/>
  <p:tag name="VIOLETAUTHORID" val="3345215"/>
  <p:tag name="VIOLETAUTHORNAME" val="Nguyễn Phú Quốc"/>
  <p:tag name="VIOLETAUTHORAVATAR" val="3345215.jpg"/>
  <p:tag name="VIOLETAUTHORADDRESS" val="Trường TH C Nhơn Mỹ - An Giang"/>
  <p:tag name="VIOLETAUTHORHOMEPAGE" val="http://nguyenphuquoccmag.violet.vn"/>
  <p:tag name="VIOLETDATE" val="2012-04-28 21:37:07"/>
  <p:tag name="VIOLETHIT" val="657"/>
  <p:tag name="VIOLETLIKE" val="0"/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72&quot;/&gt;&lt;/object&gt;&lt;object type=&quot;3&quot; unique_id=&quot;10005&quot;&gt;&lt;property id=&quot;20148&quot; value=&quot;5&quot;/&gt;&lt;property id=&quot;20300&quot; value=&quot;Slide 2&quot;/&gt;&lt;property id=&quot;20307&quot; value=&quot;256&quot;/&gt;&lt;/object&gt;&lt;object type=&quot;3&quot; unique_id=&quot;10006&quot;&gt;&lt;property id=&quot;20148&quot; value=&quot;5&quot;/&gt;&lt;property id=&quot;20300&quot; value=&quot;Slide 3&quot;/&gt;&lt;property id=&quot;20307&quot; value=&quot;257&quot;/&gt;&lt;/object&gt;&lt;object type=&quot;3&quot; unique_id=&quot;10007&quot;&gt;&lt;property id=&quot;20148&quot; value=&quot;5&quot;/&gt;&lt;property id=&quot;20300&quot; value=&quot;Slide 4&quot;/&gt;&lt;property id=&quot;20307&quot; value=&quot;258&quot;/&gt;&lt;/object&gt;&lt;object type=&quot;3&quot; unique_id=&quot;10008&quot;&gt;&lt;property id=&quot;20148&quot; value=&quot;5&quot;/&gt;&lt;property id=&quot;20300&quot; value=&quot;Slide 5&quot;/&gt;&lt;property id=&quot;20307&quot; value=&quot;259&quot;/&gt;&lt;/object&gt;&lt;object type=&quot;3&quot; unique_id=&quot;10009&quot;&gt;&lt;property id=&quot;20148&quot; value=&quot;5&quot;/&gt;&lt;property id=&quot;20300&quot; value=&quot;Slide 6&quot;/&gt;&lt;property id=&quot;20307&quot; value=&quot;260&quot;/&gt;&lt;/object&gt;&lt;object type=&quot;3&quot; unique_id=&quot;10010&quot;&gt;&lt;property id=&quot;20148&quot; value=&quot;5&quot;/&gt;&lt;property id=&quot;20300&quot; value=&quot;Slide 7&quot;/&gt;&lt;property id=&quot;20307&quot; value=&quot;261&quot;/&gt;&lt;/object&gt;&lt;object type=&quot;3&quot; unique_id=&quot;10011&quot;&gt;&lt;property id=&quot;20148&quot; value=&quot;5&quot;/&gt;&lt;property id=&quot;20300&quot; value=&quot;Slide 8&quot;/&gt;&lt;property id=&quot;20307&quot; value=&quot;262&quot;/&gt;&lt;/object&gt;&lt;object type=&quot;3&quot; unique_id=&quot;10012&quot;&gt;&lt;property id=&quot;20148&quot; value=&quot;5&quot;/&gt;&lt;property id=&quot;20300&quot; value=&quot;Slide 9&quot;/&gt;&lt;property id=&quot;20307&quot; value=&quot;263&quot;/&gt;&lt;/object&gt;&lt;object type=&quot;3&quot; unique_id=&quot;10013&quot;&gt;&lt;property id=&quot;20148&quot; value=&quot;5&quot;/&gt;&lt;property id=&quot;20300&quot; value=&quot;Slide 10&quot;/&gt;&lt;property id=&quot;20307&quot; value=&quot;264&quot;/&gt;&lt;/object&gt;&lt;object type=&quot;3&quot; unique_id=&quot;10014&quot;&gt;&lt;property id=&quot;20148&quot; value=&quot;5&quot;/&gt;&lt;property id=&quot;20300&quot; value=&quot;Slide 11&quot;/&gt;&lt;property id=&quot;20307&quot; value=&quot;265&quot;/&gt;&lt;/object&gt;&lt;object type=&quot;3&quot; unique_id=&quot;10015&quot;&gt;&lt;property id=&quot;20148&quot; value=&quot;5&quot;/&gt;&lt;property id=&quot;20300&quot; value=&quot;Slide 12&quot;/&gt;&lt;property id=&quot;20307&quot; value=&quot;266&quot;/&gt;&lt;/object&gt;&lt;object type=&quot;3&quot; unique_id=&quot;10016&quot;&gt;&lt;property id=&quot;20148&quot; value=&quot;5&quot;/&gt;&lt;property id=&quot;20300&quot; value=&quot;Slide 13&quot;/&gt;&lt;property id=&quot;20307&quot; value=&quot;267&quot;/&gt;&lt;/object&gt;&lt;object type=&quot;3&quot; unique_id=&quot;10017&quot;&gt;&lt;property id=&quot;20148&quot; value=&quot;5&quot;/&gt;&lt;property id=&quot;20300&quot; value=&quot;Slide 14&quot;/&gt;&lt;property id=&quot;20307&quot; value=&quot;268&quot;/&gt;&lt;/object&gt;&lt;object type=&quot;3&quot; unique_id=&quot;10018&quot;&gt;&lt;property id=&quot;20148&quot; value=&quot;5&quot;/&gt;&lt;property id=&quot;20300&quot; value=&quot;Slide 15&quot;/&gt;&lt;property id=&quot;20307&quot; value=&quot;269&quot;/&gt;&lt;/object&gt;&lt;object type=&quot;3&quot; unique_id=&quot;10019&quot;&gt;&lt;property id=&quot;20148&quot; value=&quot;5&quot;/&gt;&lt;property id=&quot;20300&quot; value=&quot;Slide 16&quot;/&gt;&lt;property id=&quot;20307&quot; value=&quot;270&quot;/&gt;&lt;/object&gt;&lt;object type=&quot;3&quot; unique_id=&quot;10020&quot;&gt;&lt;property id=&quot;20148&quot; value=&quot;5&quot;/&gt;&lt;property id=&quot;20300&quot; value=&quot;Slide 17&quot;/&gt;&lt;property id=&quot;20307&quot; value=&quot;271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685</Words>
  <Application>Microsoft Office PowerPoint</Application>
  <PresentationFormat>On-screen Show (4:3)</PresentationFormat>
  <Paragraphs>83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Arial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Thiên Long co.,ltd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Nguyễn Hoàng Phy</dc:creator>
  <cp:lastModifiedBy>AutoBVT</cp:lastModifiedBy>
  <cp:revision>7</cp:revision>
  <dcterms:created xsi:type="dcterms:W3CDTF">2010-04-10T05:23:45Z</dcterms:created>
  <dcterms:modified xsi:type="dcterms:W3CDTF">2016-04-29T02:54:22Z</dcterms:modified>
</cp:coreProperties>
</file>